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62" r:id="rId3"/>
    <p:sldId id="263" r:id="rId4"/>
    <p:sldId id="264" r:id="rId5"/>
    <p:sldId id="265" r:id="rId6"/>
    <p:sldId id="267" r:id="rId7"/>
    <p:sldId id="269" r:id="rId8"/>
    <p:sldId id="272" r:id="rId9"/>
    <p:sldId id="270" r:id="rId10"/>
    <p:sldId id="271" r:id="rId11"/>
    <p:sldId id="268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6DCE5"/>
    <a:srgbClr val="F2F2F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8EDF-6274-A2E3-60D1-EC3558729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F95CF-26BD-76B5-AC09-BCDB1A098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0A77D-2CDE-4C7F-E3B1-B9846E81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BDB-0604-6132-7967-130204E4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EFF3B-16FC-5E03-E25B-FBCB3DB2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855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8BDA-DA77-80FB-E50E-144D1864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29D7E-4BA9-0798-367D-3082A66C1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85DF5-5D70-6FFB-00CC-4018019C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753C8-880D-A782-8A3C-F10709745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2E5E5-D6C4-CC3C-7942-8D381782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545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C34C7-68C0-E7E1-00C2-192463547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58A14-9263-E7A2-84D3-3AB4B8604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EBD83-BCFE-CF33-AFC5-03E27A41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C9046-799F-0BB9-D2EC-21FF9F68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CBA8D-9D03-EAE2-8721-37260F9D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66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DD8D-B3E3-6030-6271-9E285EC7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DCD1-0A40-1083-6DB6-C5ED7A94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6F164-4721-14C8-0ACE-7F2F32A0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E95A9-B004-AAAB-5F12-4C5447D6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A6D28-FA82-01E0-1F6C-2401D3C9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690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451E-2905-7858-19AB-F80C85BF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DE25C-0FC7-CE05-03F3-C1EBA2D58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41B21-085C-6A66-F260-AA647BAD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B020-B28C-E25D-4AC9-76E11BB9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15E9D-E4F4-A9E7-899A-EB6F2150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26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BF15-D8F6-38E6-2894-F3FC197D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3E03-6C53-9929-B69B-47103B5E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C3D8A-F6BE-40C9-1EC1-650575176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B6322-49AD-3E4F-94A9-D5F83659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5C92A-FA38-B1B6-BDAD-994B9762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86F6A-79C5-DCF2-4577-1466BE20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361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857B-8C74-16A1-392E-BA226F1C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1AA57-0800-4F48-FEFC-D3CE2C4B5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E380C-3217-2A6E-8F6D-8AC6EDF8E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628C1-69F8-9CB9-E9CD-68F6DB90A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C3FEE-FD48-41F1-214B-109B3CBFF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AEB52-7665-3FBD-BB89-B556E27C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0A925-6175-07DE-157D-64DC7794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03C85-7202-78A5-BC9A-7C5299F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215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4654-D252-D63C-A6DA-B6A0787A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3976F-1799-7BFE-6F80-173D5429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9913E-C6DC-FAE7-C9BE-FF1E756D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6A52B-ED29-0F67-6EBC-E8986BE8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176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218E92-56C3-BB35-A8E4-59699432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1B890-182A-6711-23B4-4D63AC4B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0606-BDCB-7462-E55B-F3B10C85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30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07CD-7EDF-9974-559B-69798BAE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9351-91F7-9385-0134-0658A7C9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FF78B-FBE3-2A53-4409-40B0D2AFC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5B76C-4A84-92A6-F998-D723D4E2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98658-D190-F089-0DCC-AB1DFBFD3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B8586-B84E-08E7-B9F9-FE41A5F0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0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9916-B2FE-3A44-15B5-79454564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306090-653E-A9B2-7E9F-F201664A28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D10A1-D58F-75D5-E35B-57AC38B8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3F811-E7F7-B1FB-0E1A-1DA9E69E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8AA17-1F9B-2886-4E67-374A3189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7D52F-8C39-AE26-D37F-D0FBD954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97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5F18C-F69F-DEDC-2E66-1045372B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B43DB-7A23-9306-D44B-4EE1AF4EA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D6F58-02B8-BD69-91DF-9DDBDCD87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AEA8F-95DD-4930-AA1E-04DFF47BD1A1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092CB-65A1-D75E-015B-60E7ABF6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654C-8BC5-B470-1CDA-A976322A0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53A2C-3A14-4CEE-9F2F-CA6033CD07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510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1.sv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1.sv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1.sv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This free Business Center powerpoint template is a good background fo ...">
            <a:extLst>
              <a:ext uri="{FF2B5EF4-FFF2-40B4-BE49-F238E27FC236}">
                <a16:creationId xmlns:a16="http://schemas.microsoft.com/office/drawing/2014/main" id="{CFDB5227-48BB-58A4-CFD7-E5C29F9C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CF94F-BF59-0002-106A-851A4099114E}"/>
              </a:ext>
            </a:extLst>
          </p:cNvPr>
          <p:cNvSpPr txBox="1"/>
          <p:nvPr/>
        </p:nvSpPr>
        <p:spPr>
          <a:xfrm>
            <a:off x="5066229" y="5199318"/>
            <a:ext cx="548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Machine Learning to improve Ticketing Response time in Service Now</a:t>
            </a:r>
            <a:endParaRPr lang="en-US" sz="2400" dirty="0"/>
          </a:p>
          <a:p>
            <a:pPr algn="just"/>
            <a:r>
              <a:rPr lang="en-US" sz="2400" dirty="0"/>
              <a:t>  </a:t>
            </a:r>
            <a:endParaRPr lang="en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3374C-DC23-2A62-6149-44495DCD240E}"/>
              </a:ext>
            </a:extLst>
          </p:cNvPr>
          <p:cNvSpPr txBox="1"/>
          <p:nvPr/>
        </p:nvSpPr>
        <p:spPr>
          <a:xfrm>
            <a:off x="5066229" y="4094635"/>
            <a:ext cx="6411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ServiceNow Ticket Improvement</a:t>
            </a:r>
            <a:endParaRPr lang="en-ID" sz="3600" b="1" dirty="0"/>
          </a:p>
        </p:txBody>
      </p:sp>
    </p:spTree>
    <p:extLst>
      <p:ext uri="{BB962C8B-B14F-4D97-AF65-F5344CB8AC3E}">
        <p14:creationId xmlns:p14="http://schemas.microsoft.com/office/powerpoint/2010/main" val="221259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0F803412-259E-4DDC-25D2-5662D312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30A8B-08B0-EFE8-BDE1-78A782620745}"/>
              </a:ext>
            </a:extLst>
          </p:cNvPr>
          <p:cNvSpPr txBox="1"/>
          <p:nvPr/>
        </p:nvSpPr>
        <p:spPr>
          <a:xfrm>
            <a:off x="603387" y="4256930"/>
            <a:ext cx="363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 Main Categories &amp; 16 Subcategories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FD984-012B-368B-5BDF-069058DD50B3}"/>
              </a:ext>
            </a:extLst>
          </p:cNvPr>
          <p:cNvSpPr txBox="1"/>
          <p:nvPr/>
        </p:nvSpPr>
        <p:spPr>
          <a:xfrm>
            <a:off x="5229978" y="4256930"/>
            <a:ext cx="2680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Resolutions Teams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8910903-15D2-9BB3-3E7E-EAF26F9CC9C1}"/>
              </a:ext>
            </a:extLst>
          </p:cNvPr>
          <p:cNvSpPr/>
          <p:nvPr/>
        </p:nvSpPr>
        <p:spPr>
          <a:xfrm>
            <a:off x="2863629" y="2133600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16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4B17C72-B1E5-56CC-59B5-ED3B66F72F2B}"/>
              </a:ext>
            </a:extLst>
          </p:cNvPr>
          <p:cNvSpPr/>
          <p:nvPr/>
        </p:nvSpPr>
        <p:spPr>
          <a:xfrm>
            <a:off x="888999" y="2133599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5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8A611FD-AE4F-D0BA-E7FE-4CF970C072BA}"/>
              </a:ext>
            </a:extLst>
          </p:cNvPr>
          <p:cNvSpPr/>
          <p:nvPr/>
        </p:nvSpPr>
        <p:spPr>
          <a:xfrm>
            <a:off x="5857805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78</a:t>
            </a:r>
            <a:endParaRPr lang="en-ID" sz="5400" dirty="0">
              <a:solidFill>
                <a:srgbClr val="FF0000"/>
              </a:solidFill>
            </a:endParaRPr>
          </a:p>
        </p:txBody>
      </p:sp>
      <p:pic>
        <p:nvPicPr>
          <p:cNvPr id="7168" name="Graphic 7167" descr="Add with solid fill">
            <a:extLst>
              <a:ext uri="{FF2B5EF4-FFF2-40B4-BE49-F238E27FC236}">
                <a16:creationId xmlns:a16="http://schemas.microsoft.com/office/drawing/2014/main" id="{FFD3C7CE-E5C0-A219-4DDE-527A40773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678" y="2561634"/>
            <a:ext cx="583866" cy="583866"/>
          </a:xfrm>
          <a:prstGeom prst="rect">
            <a:avLst/>
          </a:prstGeom>
        </p:spPr>
      </p:pic>
      <p:sp>
        <p:nvSpPr>
          <p:cNvPr id="7171" name="Flowchart: Connector 7170">
            <a:extLst>
              <a:ext uri="{FF2B5EF4-FFF2-40B4-BE49-F238E27FC236}">
                <a16:creationId xmlns:a16="http://schemas.microsoft.com/office/drawing/2014/main" id="{0F9EB828-5A26-11B3-FFD3-146487876D4C}"/>
              </a:ext>
            </a:extLst>
          </p:cNvPr>
          <p:cNvSpPr/>
          <p:nvPr/>
        </p:nvSpPr>
        <p:spPr>
          <a:xfrm>
            <a:off x="9362203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9.1</a:t>
            </a:r>
            <a:endParaRPr lang="en-ID" sz="4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6E864-37A6-385D-CC07-C0D6C1BA901E}"/>
              </a:ext>
            </a:extLst>
          </p:cNvPr>
          <p:cNvSpPr txBox="1"/>
          <p:nvPr/>
        </p:nvSpPr>
        <p:spPr>
          <a:xfrm>
            <a:off x="8554280" y="4256930"/>
            <a:ext cx="337930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Average Response Time in Minutes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18771-F22D-9B9E-47F9-F6456CBE0429}"/>
              </a:ext>
            </a:extLst>
          </p:cNvPr>
          <p:cNvSpPr txBox="1"/>
          <p:nvPr/>
        </p:nvSpPr>
        <p:spPr>
          <a:xfrm>
            <a:off x="3183931" y="406906"/>
            <a:ext cx="6221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</a:rPr>
              <a:t>Technical Overview</a:t>
            </a:r>
            <a:endParaRPr lang="en-ID" sz="5400" b="1" u="sn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E37F8F-B96B-CA91-6740-D4BCA4668A1A}"/>
              </a:ext>
            </a:extLst>
          </p:cNvPr>
          <p:cNvSpPr/>
          <p:nvPr/>
        </p:nvSpPr>
        <p:spPr>
          <a:xfrm>
            <a:off x="8283832" y="0"/>
            <a:ext cx="39202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307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0F803412-259E-4DDC-25D2-5662D312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2D761-CFE9-BB68-F6F3-96BA305F3F81}"/>
              </a:ext>
            </a:extLst>
          </p:cNvPr>
          <p:cNvSpPr txBox="1"/>
          <p:nvPr/>
        </p:nvSpPr>
        <p:spPr>
          <a:xfrm>
            <a:off x="8554280" y="4256930"/>
            <a:ext cx="337930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Average Response Time in Minutes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30A8B-08B0-EFE8-BDE1-78A782620745}"/>
              </a:ext>
            </a:extLst>
          </p:cNvPr>
          <p:cNvSpPr txBox="1"/>
          <p:nvPr/>
        </p:nvSpPr>
        <p:spPr>
          <a:xfrm>
            <a:off x="603387" y="4256930"/>
            <a:ext cx="363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 Main Categories &amp; 16 Subcategories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FD984-012B-368B-5BDF-069058DD50B3}"/>
              </a:ext>
            </a:extLst>
          </p:cNvPr>
          <p:cNvSpPr txBox="1"/>
          <p:nvPr/>
        </p:nvSpPr>
        <p:spPr>
          <a:xfrm>
            <a:off x="5229978" y="4256930"/>
            <a:ext cx="2680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Resolutions Teams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8910903-15D2-9BB3-3E7E-EAF26F9CC9C1}"/>
              </a:ext>
            </a:extLst>
          </p:cNvPr>
          <p:cNvSpPr/>
          <p:nvPr/>
        </p:nvSpPr>
        <p:spPr>
          <a:xfrm>
            <a:off x="2863629" y="2133600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16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4B17C72-B1E5-56CC-59B5-ED3B66F72F2B}"/>
              </a:ext>
            </a:extLst>
          </p:cNvPr>
          <p:cNvSpPr/>
          <p:nvPr/>
        </p:nvSpPr>
        <p:spPr>
          <a:xfrm>
            <a:off x="888999" y="2133599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5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8A611FD-AE4F-D0BA-E7FE-4CF970C072BA}"/>
              </a:ext>
            </a:extLst>
          </p:cNvPr>
          <p:cNvSpPr/>
          <p:nvPr/>
        </p:nvSpPr>
        <p:spPr>
          <a:xfrm>
            <a:off x="5857805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78</a:t>
            </a:r>
            <a:endParaRPr lang="en-ID" sz="5400" dirty="0">
              <a:solidFill>
                <a:srgbClr val="FF0000"/>
              </a:solidFill>
            </a:endParaRPr>
          </a:p>
        </p:txBody>
      </p:sp>
      <p:pic>
        <p:nvPicPr>
          <p:cNvPr id="7168" name="Graphic 7167" descr="Add with solid fill">
            <a:extLst>
              <a:ext uri="{FF2B5EF4-FFF2-40B4-BE49-F238E27FC236}">
                <a16:creationId xmlns:a16="http://schemas.microsoft.com/office/drawing/2014/main" id="{FFD3C7CE-E5C0-A219-4DDE-527A40773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678" y="2561634"/>
            <a:ext cx="583866" cy="583866"/>
          </a:xfrm>
          <a:prstGeom prst="rect">
            <a:avLst/>
          </a:prstGeom>
        </p:spPr>
      </p:pic>
      <p:sp>
        <p:nvSpPr>
          <p:cNvPr id="7171" name="Flowchart: Connector 7170">
            <a:extLst>
              <a:ext uri="{FF2B5EF4-FFF2-40B4-BE49-F238E27FC236}">
                <a16:creationId xmlns:a16="http://schemas.microsoft.com/office/drawing/2014/main" id="{0F9EB828-5A26-11B3-FFD3-146487876D4C}"/>
              </a:ext>
            </a:extLst>
          </p:cNvPr>
          <p:cNvSpPr/>
          <p:nvPr/>
        </p:nvSpPr>
        <p:spPr>
          <a:xfrm>
            <a:off x="9362203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9.1</a:t>
            </a:r>
            <a:endParaRPr lang="en-ID" sz="4800" b="1" dirty="0">
              <a:solidFill>
                <a:srgbClr val="FF0000"/>
              </a:solidFill>
            </a:endParaRPr>
          </a:p>
        </p:txBody>
      </p:sp>
      <p:sp>
        <p:nvSpPr>
          <p:cNvPr id="7178" name="TextBox 7177">
            <a:extLst>
              <a:ext uri="{FF2B5EF4-FFF2-40B4-BE49-F238E27FC236}">
                <a16:creationId xmlns:a16="http://schemas.microsoft.com/office/drawing/2014/main" id="{56811163-3966-8CCD-EC67-32356DEFC9AA}"/>
              </a:ext>
            </a:extLst>
          </p:cNvPr>
          <p:cNvSpPr txBox="1"/>
          <p:nvPr/>
        </p:nvSpPr>
        <p:spPr>
          <a:xfrm>
            <a:off x="3183931" y="406906"/>
            <a:ext cx="6221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</a:rPr>
              <a:t>Technical Overview</a:t>
            </a:r>
            <a:endParaRPr lang="en-ID" sz="5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73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413F1853-CB92-550E-08E7-2A9435D64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40D41AC-257E-B709-6390-03F61534BE8D}"/>
              </a:ext>
            </a:extLst>
          </p:cNvPr>
          <p:cNvSpPr/>
          <p:nvPr/>
        </p:nvSpPr>
        <p:spPr>
          <a:xfrm>
            <a:off x="1843594" y="922468"/>
            <a:ext cx="2435315" cy="245041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FF0000"/>
                </a:solidFill>
              </a:rPr>
              <a:t>9.1</a:t>
            </a:r>
            <a:endParaRPr lang="en-ID" sz="8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EC1B7-5177-D029-8D5E-023A4B660436}"/>
              </a:ext>
            </a:extLst>
          </p:cNvPr>
          <p:cNvSpPr txBox="1"/>
          <p:nvPr/>
        </p:nvSpPr>
        <p:spPr>
          <a:xfrm>
            <a:off x="1371600" y="2967702"/>
            <a:ext cx="337930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Average Response Time in Minutes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3322D3-D2D9-B842-72B5-A72C6E600A0D}"/>
              </a:ext>
            </a:extLst>
          </p:cNvPr>
          <p:cNvSpPr txBox="1"/>
          <p:nvPr/>
        </p:nvSpPr>
        <p:spPr>
          <a:xfrm>
            <a:off x="7765773" y="2970809"/>
            <a:ext cx="337930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Percentage SLA Met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27D2A5C-E4BF-78F8-74EC-827671AF20A7}"/>
              </a:ext>
            </a:extLst>
          </p:cNvPr>
          <p:cNvSpPr/>
          <p:nvPr/>
        </p:nvSpPr>
        <p:spPr>
          <a:xfrm>
            <a:off x="7667925" y="868167"/>
            <a:ext cx="3152473" cy="245041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rgbClr val="FF0000"/>
                </a:solidFill>
              </a:rPr>
              <a:t>97%</a:t>
            </a:r>
            <a:endParaRPr lang="en-ID" sz="8800" b="1" dirty="0">
              <a:solidFill>
                <a:srgbClr val="FF0000"/>
              </a:solidFill>
            </a:endParaRPr>
          </a:p>
        </p:txBody>
      </p:sp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15CB933E-6541-CB14-86AC-AC920FA7D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5534" y="1948070"/>
            <a:ext cx="1480930" cy="14809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46A0E7-4C15-B0D5-1C59-2A17FD17A616}"/>
              </a:ext>
            </a:extLst>
          </p:cNvPr>
          <p:cNvSpPr txBox="1"/>
          <p:nvPr/>
        </p:nvSpPr>
        <p:spPr>
          <a:xfrm>
            <a:off x="1843594" y="4670746"/>
            <a:ext cx="883257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With SLA being 10 minutes, average of 9.1 min is little to tight !!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400587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A137606E-579A-B277-1C14-D9BAA5EA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BCC63-0416-3C7D-B898-3980BE80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68" y="2189696"/>
            <a:ext cx="9591261" cy="1036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Reduce time needed by IT Helpdesk to analyze incoming email</a:t>
            </a:r>
            <a:endParaRPr lang="en-ID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6FBDF-7366-AF04-458A-1386C59A2F10}"/>
              </a:ext>
            </a:extLst>
          </p:cNvPr>
          <p:cNvSpPr txBox="1"/>
          <p:nvPr/>
        </p:nvSpPr>
        <p:spPr>
          <a:xfrm>
            <a:off x="3617845" y="3912429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Reducing response time</a:t>
            </a:r>
            <a:endParaRPr lang="en-ID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2846-6D89-586B-D04D-9F6900443944}"/>
              </a:ext>
            </a:extLst>
          </p:cNvPr>
          <p:cNvSpPr txBox="1"/>
          <p:nvPr/>
        </p:nvSpPr>
        <p:spPr>
          <a:xfrm>
            <a:off x="2955233" y="5681194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Improvement in percentage SLA Meet</a:t>
            </a:r>
            <a:endParaRPr lang="en-ID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C7580-A3D7-E1F1-D2C3-8DB1F4567E0F}"/>
              </a:ext>
            </a:extLst>
          </p:cNvPr>
          <p:cNvSpPr txBox="1"/>
          <p:nvPr/>
        </p:nvSpPr>
        <p:spPr>
          <a:xfrm>
            <a:off x="4490830" y="299643"/>
            <a:ext cx="6188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What if …</a:t>
            </a:r>
            <a:endParaRPr lang="en-ID" sz="4000" b="1" dirty="0"/>
          </a:p>
        </p:txBody>
      </p:sp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DD3DDA90-5548-F3D1-4EDD-D6946A226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598" y="4718950"/>
            <a:ext cx="914400" cy="914400"/>
          </a:xfrm>
          <a:prstGeom prst="rect">
            <a:avLst/>
          </a:prstGeom>
        </p:spPr>
      </p:pic>
      <p:pic>
        <p:nvPicPr>
          <p:cNvPr id="15" name="Graphic 14" descr="Badge outline">
            <a:extLst>
              <a:ext uri="{FF2B5EF4-FFF2-40B4-BE49-F238E27FC236}">
                <a16:creationId xmlns:a16="http://schemas.microsoft.com/office/drawing/2014/main" id="{36A5F958-3764-9DAB-F618-B6139571A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5215" y="2935607"/>
            <a:ext cx="914400" cy="914400"/>
          </a:xfrm>
          <a:prstGeom prst="rect">
            <a:avLst/>
          </a:prstGeom>
        </p:spPr>
      </p:pic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A405A1B-A73B-F0F2-5368-54BC540207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5" y="1224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0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A137606E-579A-B277-1C14-D9BAA5EA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7BF98F38-41C9-9AD5-F1D7-04B8BA7C2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78" b="61038"/>
          <a:stretch/>
        </p:blipFill>
        <p:spPr bwMode="auto">
          <a:xfrm>
            <a:off x="-2" y="-5157"/>
            <a:ext cx="12311272" cy="26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BCC63-0416-3C7D-B898-3980BE80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68" y="2189696"/>
            <a:ext cx="9591261" cy="1036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time needed by IT Helpdesk to analyze incoming email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6FBDF-7366-AF04-458A-1386C59A2F10}"/>
              </a:ext>
            </a:extLst>
          </p:cNvPr>
          <p:cNvSpPr txBox="1"/>
          <p:nvPr/>
        </p:nvSpPr>
        <p:spPr>
          <a:xfrm>
            <a:off x="3617845" y="3912429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Reducing response time</a:t>
            </a:r>
            <a:endParaRPr lang="en-ID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2846-6D89-586B-D04D-9F6900443944}"/>
              </a:ext>
            </a:extLst>
          </p:cNvPr>
          <p:cNvSpPr txBox="1"/>
          <p:nvPr/>
        </p:nvSpPr>
        <p:spPr>
          <a:xfrm>
            <a:off x="2955233" y="5681194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Improvement in percentage SLA Meet</a:t>
            </a:r>
            <a:endParaRPr lang="en-ID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C7580-A3D7-E1F1-D2C3-8DB1F4567E0F}"/>
              </a:ext>
            </a:extLst>
          </p:cNvPr>
          <p:cNvSpPr txBox="1"/>
          <p:nvPr/>
        </p:nvSpPr>
        <p:spPr>
          <a:xfrm>
            <a:off x="4490830" y="299643"/>
            <a:ext cx="6188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What if …</a:t>
            </a:r>
            <a:endParaRPr lang="en-ID" sz="4000" b="1" dirty="0"/>
          </a:p>
        </p:txBody>
      </p:sp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DD3DDA90-5548-F3D1-4EDD-D6946A226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598" y="4718950"/>
            <a:ext cx="914400" cy="914400"/>
          </a:xfrm>
          <a:prstGeom prst="rect">
            <a:avLst/>
          </a:prstGeom>
        </p:spPr>
      </p:pic>
      <p:pic>
        <p:nvPicPr>
          <p:cNvPr id="15" name="Graphic 14" descr="Badge outline">
            <a:extLst>
              <a:ext uri="{FF2B5EF4-FFF2-40B4-BE49-F238E27FC236}">
                <a16:creationId xmlns:a16="http://schemas.microsoft.com/office/drawing/2014/main" id="{36A5F958-3764-9DAB-F618-B6139571A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5215" y="2935607"/>
            <a:ext cx="914400" cy="914400"/>
          </a:xfrm>
          <a:prstGeom prst="rect">
            <a:avLst/>
          </a:prstGeom>
        </p:spPr>
      </p:pic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A405A1B-A73B-F0F2-5368-54BC540207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5215" y="1224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7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A137606E-579A-B277-1C14-D9BAA5EA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D97AEF3B-4A70-3379-C01C-878B0DD4C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0"/>
          <a:stretch/>
        </p:blipFill>
        <p:spPr bwMode="auto">
          <a:xfrm>
            <a:off x="1" y="0"/>
            <a:ext cx="12191999" cy="45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BCC63-0416-3C7D-B898-3980BE80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68" y="2189696"/>
            <a:ext cx="9591261" cy="1036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time needed by IT Helpdesk to analyze incoming email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6FBDF-7366-AF04-458A-1386C59A2F10}"/>
              </a:ext>
            </a:extLst>
          </p:cNvPr>
          <p:cNvSpPr txBox="1"/>
          <p:nvPr/>
        </p:nvSpPr>
        <p:spPr>
          <a:xfrm>
            <a:off x="3617845" y="3912429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Reducing response time</a:t>
            </a:r>
            <a:endParaRPr lang="en-ID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2846-6D89-586B-D04D-9F6900443944}"/>
              </a:ext>
            </a:extLst>
          </p:cNvPr>
          <p:cNvSpPr txBox="1"/>
          <p:nvPr/>
        </p:nvSpPr>
        <p:spPr>
          <a:xfrm>
            <a:off x="2955233" y="5681194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Improvement in percentage SLA Meet</a:t>
            </a:r>
            <a:endParaRPr lang="en-ID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C7580-A3D7-E1F1-D2C3-8DB1F4567E0F}"/>
              </a:ext>
            </a:extLst>
          </p:cNvPr>
          <p:cNvSpPr txBox="1"/>
          <p:nvPr/>
        </p:nvSpPr>
        <p:spPr>
          <a:xfrm>
            <a:off x="4490830" y="299643"/>
            <a:ext cx="6188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What if …</a:t>
            </a:r>
            <a:endParaRPr lang="en-ID" sz="4000" b="1" dirty="0"/>
          </a:p>
        </p:txBody>
      </p:sp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DD3DDA90-5548-F3D1-4EDD-D6946A226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598" y="4718950"/>
            <a:ext cx="914400" cy="914400"/>
          </a:xfrm>
          <a:prstGeom prst="rect">
            <a:avLst/>
          </a:prstGeom>
        </p:spPr>
      </p:pic>
      <p:pic>
        <p:nvPicPr>
          <p:cNvPr id="15" name="Graphic 14" descr="Badge outline">
            <a:extLst>
              <a:ext uri="{FF2B5EF4-FFF2-40B4-BE49-F238E27FC236}">
                <a16:creationId xmlns:a16="http://schemas.microsoft.com/office/drawing/2014/main" id="{36A5F958-3764-9DAB-F618-B6139571A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5215" y="2935607"/>
            <a:ext cx="914400" cy="914400"/>
          </a:xfrm>
          <a:prstGeom prst="rect">
            <a:avLst/>
          </a:prstGeom>
        </p:spPr>
      </p:pic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A405A1B-A73B-F0F2-5368-54BC540207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5215" y="1224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2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A137606E-579A-B277-1C14-D9BAA5EA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BCC63-0416-3C7D-B898-3980BE80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68" y="2189696"/>
            <a:ext cx="9591261" cy="1036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time needed by IT Helpdesk to analyze incoming email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6FBDF-7366-AF04-458A-1386C59A2F10}"/>
              </a:ext>
            </a:extLst>
          </p:cNvPr>
          <p:cNvSpPr txBox="1"/>
          <p:nvPr/>
        </p:nvSpPr>
        <p:spPr>
          <a:xfrm>
            <a:off x="3617845" y="3912429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Reducing response time</a:t>
            </a:r>
            <a:endParaRPr lang="en-ID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2846-6D89-586B-D04D-9F6900443944}"/>
              </a:ext>
            </a:extLst>
          </p:cNvPr>
          <p:cNvSpPr txBox="1"/>
          <p:nvPr/>
        </p:nvSpPr>
        <p:spPr>
          <a:xfrm>
            <a:off x="2955233" y="5681194"/>
            <a:ext cx="6188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Improvement in percentage SLA Meet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C7580-A3D7-E1F1-D2C3-8DB1F4567E0F}"/>
              </a:ext>
            </a:extLst>
          </p:cNvPr>
          <p:cNvSpPr txBox="1"/>
          <p:nvPr/>
        </p:nvSpPr>
        <p:spPr>
          <a:xfrm>
            <a:off x="4490830" y="299643"/>
            <a:ext cx="6188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What if …</a:t>
            </a:r>
            <a:endParaRPr lang="en-ID" sz="4000" b="1" dirty="0"/>
          </a:p>
        </p:txBody>
      </p:sp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DD3DDA90-5548-F3D1-4EDD-D6946A226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598" y="4718950"/>
            <a:ext cx="914400" cy="914400"/>
          </a:xfrm>
          <a:prstGeom prst="rect">
            <a:avLst/>
          </a:prstGeom>
        </p:spPr>
      </p:pic>
      <p:pic>
        <p:nvPicPr>
          <p:cNvPr id="15" name="Graphic 14" descr="Badge outline">
            <a:extLst>
              <a:ext uri="{FF2B5EF4-FFF2-40B4-BE49-F238E27FC236}">
                <a16:creationId xmlns:a16="http://schemas.microsoft.com/office/drawing/2014/main" id="{36A5F958-3764-9DAB-F618-B6139571A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5215" y="2935607"/>
            <a:ext cx="914400" cy="914400"/>
          </a:xfrm>
          <a:prstGeom prst="rect">
            <a:avLst/>
          </a:prstGeom>
        </p:spPr>
      </p:pic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A405A1B-A73B-F0F2-5368-54BC540207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5215" y="1224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BCC63-0416-3C7D-B898-3980BE80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68" y="2189696"/>
            <a:ext cx="9591261" cy="1036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time needed by IT Helpdesk to analyze incoming email</a:t>
            </a:r>
            <a:endParaRPr lang="en-ID" dirty="0"/>
          </a:p>
        </p:txBody>
      </p:sp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A405A1B-A73B-F0F2-5368-54BC5402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215" y="1224650"/>
            <a:ext cx="914400" cy="914400"/>
          </a:xfrm>
          <a:prstGeom prst="rect">
            <a:avLst/>
          </a:prstGeom>
        </p:spPr>
      </p:pic>
      <p:pic>
        <p:nvPicPr>
          <p:cNvPr id="3" name="Graphic 2" descr="Arrow Right with solid fill">
            <a:extLst>
              <a:ext uri="{FF2B5EF4-FFF2-40B4-BE49-F238E27FC236}">
                <a16:creationId xmlns:a16="http://schemas.microsoft.com/office/drawing/2014/main" id="{8683DE49-56BD-1EF5-C408-FF230242B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957458" y="2890995"/>
            <a:ext cx="1480930" cy="14809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2EB256-4A05-ABA9-7224-DA5A83DC5E40}"/>
              </a:ext>
            </a:extLst>
          </p:cNvPr>
          <p:cNvSpPr txBox="1">
            <a:spLocks/>
          </p:cNvSpPr>
          <p:nvPr/>
        </p:nvSpPr>
        <p:spPr>
          <a:xfrm>
            <a:off x="1253984" y="4767244"/>
            <a:ext cx="9591261" cy="1036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categories and subcategories ticket belong to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assignment group to assign for</a:t>
            </a:r>
          </a:p>
        </p:txBody>
      </p:sp>
    </p:spTree>
    <p:extLst>
      <p:ext uri="{BB962C8B-B14F-4D97-AF65-F5344CB8AC3E}">
        <p14:creationId xmlns:p14="http://schemas.microsoft.com/office/powerpoint/2010/main" val="222568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BCC63-0416-3C7D-B898-3980BE80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368" y="2189696"/>
            <a:ext cx="9591261" cy="1036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time needed by IT Helpdesk to analyze incoming email</a:t>
            </a:r>
            <a:endParaRPr lang="en-ID" dirty="0"/>
          </a:p>
        </p:txBody>
      </p:sp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A405A1B-A73B-F0F2-5368-54BC5402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215" y="1224650"/>
            <a:ext cx="914400" cy="914400"/>
          </a:xfrm>
          <a:prstGeom prst="rect">
            <a:avLst/>
          </a:prstGeom>
        </p:spPr>
      </p:pic>
      <p:pic>
        <p:nvPicPr>
          <p:cNvPr id="3" name="Graphic 2" descr="Arrow Right with solid fill">
            <a:extLst>
              <a:ext uri="{FF2B5EF4-FFF2-40B4-BE49-F238E27FC236}">
                <a16:creationId xmlns:a16="http://schemas.microsoft.com/office/drawing/2014/main" id="{8683DE49-56BD-1EF5-C408-FF230242B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957458" y="2890995"/>
            <a:ext cx="1480930" cy="14809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2EB256-4A05-ABA9-7224-DA5A83DC5E40}"/>
              </a:ext>
            </a:extLst>
          </p:cNvPr>
          <p:cNvSpPr txBox="1">
            <a:spLocks/>
          </p:cNvSpPr>
          <p:nvPr/>
        </p:nvSpPr>
        <p:spPr>
          <a:xfrm>
            <a:off x="1253984" y="4767244"/>
            <a:ext cx="9591261" cy="1036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categories and subcategories ticket belong to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assignment group to assign for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37394-493D-E000-301B-9A2DBB782ED2}"/>
              </a:ext>
            </a:extLst>
          </p:cNvPr>
          <p:cNvSpPr/>
          <p:nvPr/>
        </p:nvSpPr>
        <p:spPr>
          <a:xfrm>
            <a:off x="1253984" y="4767244"/>
            <a:ext cx="9268242" cy="49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0DB4F9-331E-60CC-E0FE-F89787749707}"/>
              </a:ext>
            </a:extLst>
          </p:cNvPr>
          <p:cNvSpPr txBox="1">
            <a:spLocks/>
          </p:cNvSpPr>
          <p:nvPr/>
        </p:nvSpPr>
        <p:spPr>
          <a:xfrm>
            <a:off x="6725477" y="4224268"/>
            <a:ext cx="4001663" cy="103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Our Current Priorities</a:t>
            </a:r>
            <a:endParaRPr lang="en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1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5AECB-0DEE-3DCA-AF20-38E530218062}"/>
              </a:ext>
            </a:extLst>
          </p:cNvPr>
          <p:cNvSpPr txBox="1"/>
          <p:nvPr/>
        </p:nvSpPr>
        <p:spPr>
          <a:xfrm>
            <a:off x="1822176" y="4112394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Average Response Time in Minutes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11D35-25C9-2655-ADBE-A43C3CDB8450}"/>
              </a:ext>
            </a:extLst>
          </p:cNvPr>
          <p:cNvSpPr txBox="1"/>
          <p:nvPr/>
        </p:nvSpPr>
        <p:spPr>
          <a:xfrm>
            <a:off x="3177205" y="607325"/>
            <a:ext cx="4750906" cy="85129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Result so Far ..</a:t>
            </a:r>
            <a:endParaRPr lang="en-ID" sz="4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A6E37-0DFB-2E4A-F309-E00F7E9F2701}"/>
              </a:ext>
            </a:extLst>
          </p:cNvPr>
          <p:cNvSpPr txBox="1"/>
          <p:nvPr/>
        </p:nvSpPr>
        <p:spPr>
          <a:xfrm>
            <a:off x="3177205" y="2651158"/>
            <a:ext cx="1742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9.1</a:t>
            </a:r>
            <a:endParaRPr lang="en-ID" sz="9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E18C6-600D-E108-9AA7-E268AB071ECC}"/>
              </a:ext>
            </a:extLst>
          </p:cNvPr>
          <p:cNvSpPr txBox="1"/>
          <p:nvPr/>
        </p:nvSpPr>
        <p:spPr>
          <a:xfrm>
            <a:off x="1447797" y="1356968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Previous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333E6-78A8-2065-486B-C00C20CCE68E}"/>
              </a:ext>
            </a:extLst>
          </p:cNvPr>
          <p:cNvSpPr txBox="1"/>
          <p:nvPr/>
        </p:nvSpPr>
        <p:spPr>
          <a:xfrm>
            <a:off x="6320017" y="2651158"/>
            <a:ext cx="2311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97%</a:t>
            </a:r>
            <a:endParaRPr lang="en-ID" sz="9600" dirty="0">
              <a:solidFill>
                <a:srgbClr val="FF0000"/>
              </a:solidFill>
            </a:endParaRPr>
          </a:p>
        </p:txBody>
      </p:sp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3A0372C7-94F8-BA94-500C-D13EFA2E4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2762" y="2706767"/>
            <a:ext cx="1059791" cy="1480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92642-85FD-7846-9DF2-527262914D3F}"/>
              </a:ext>
            </a:extLst>
          </p:cNvPr>
          <p:cNvSpPr txBox="1"/>
          <p:nvPr/>
        </p:nvSpPr>
        <p:spPr>
          <a:xfrm>
            <a:off x="1779107" y="5018162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With SLA Being 10 Minutes !!</a:t>
            </a:r>
            <a:endParaRPr lang="en-ID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06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This free Business Center powerpoint template is a good background fo ...">
            <a:extLst>
              <a:ext uri="{FF2B5EF4-FFF2-40B4-BE49-F238E27FC236}">
                <a16:creationId xmlns:a16="http://schemas.microsoft.com/office/drawing/2014/main" id="{CFDB5227-48BB-58A4-CFD7-E5C29F9C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D211B-29A7-2311-457A-BFB34C0478FB}"/>
              </a:ext>
            </a:extLst>
          </p:cNvPr>
          <p:cNvSpPr txBox="1"/>
          <p:nvPr/>
        </p:nvSpPr>
        <p:spPr>
          <a:xfrm>
            <a:off x="838200" y="1128494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Our Mission</a:t>
            </a:r>
            <a:endParaRPr lang="en-ID" sz="36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91189-F62A-BB51-F3F4-386ADEA555A5}"/>
              </a:ext>
            </a:extLst>
          </p:cNvPr>
          <p:cNvSpPr txBox="1"/>
          <p:nvPr/>
        </p:nvSpPr>
        <p:spPr>
          <a:xfrm>
            <a:off x="838200" y="1856038"/>
            <a:ext cx="1035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</a:rPr>
              <a:t>Give </a:t>
            </a:r>
            <a:r>
              <a:rPr lang="en-US" sz="2400" b="1" dirty="0">
                <a:solidFill>
                  <a:srgbClr val="FF0000"/>
                </a:solidFill>
              </a:rPr>
              <a:t>Satisfactory Response </a:t>
            </a:r>
            <a:r>
              <a:rPr lang="en-US" sz="2400" dirty="0">
                <a:solidFill>
                  <a:srgbClr val="FF0000"/>
                </a:solidFill>
              </a:rPr>
              <a:t>for each new ticket in ServiceNow.</a:t>
            </a:r>
            <a:endParaRPr lang="en-ID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ADFDD-846D-1D9E-8FE0-D5C43DCCD3F9}"/>
              </a:ext>
            </a:extLst>
          </p:cNvPr>
          <p:cNvSpPr txBox="1"/>
          <p:nvPr/>
        </p:nvSpPr>
        <p:spPr>
          <a:xfrm>
            <a:off x="838200" y="3425181"/>
            <a:ext cx="1035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 ticket need to be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responded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within 10 minutes business hours. </a:t>
            </a:r>
            <a:endParaRPr lang="en-ID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CF94F-BF59-0002-106A-851A4099114E}"/>
              </a:ext>
            </a:extLst>
          </p:cNvPr>
          <p:cNvSpPr txBox="1"/>
          <p:nvPr/>
        </p:nvSpPr>
        <p:spPr>
          <a:xfrm>
            <a:off x="838200" y="5066164"/>
            <a:ext cx="1035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defined as assigning the categories and subcategories of the ticket and routing it into correct teams for resolutions.</a:t>
            </a:r>
          </a:p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ID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3374C-DC23-2A62-6149-44495DCD240E}"/>
              </a:ext>
            </a:extLst>
          </p:cNvPr>
          <p:cNvSpPr txBox="1"/>
          <p:nvPr/>
        </p:nvSpPr>
        <p:spPr>
          <a:xfrm>
            <a:off x="838200" y="2761536"/>
            <a:ext cx="265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Service Level</a:t>
            </a:r>
            <a:endParaRPr lang="en-ID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30F35-CABC-1680-2459-ABEC7531E5EB}"/>
              </a:ext>
            </a:extLst>
          </p:cNvPr>
          <p:cNvSpPr txBox="1"/>
          <p:nvPr/>
        </p:nvSpPr>
        <p:spPr>
          <a:xfrm>
            <a:off x="838200" y="4347993"/>
            <a:ext cx="209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Definition</a:t>
            </a:r>
            <a:endParaRPr lang="en-ID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05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5AECB-0DEE-3DCA-AF20-38E530218062}"/>
              </a:ext>
            </a:extLst>
          </p:cNvPr>
          <p:cNvSpPr txBox="1"/>
          <p:nvPr/>
        </p:nvSpPr>
        <p:spPr>
          <a:xfrm>
            <a:off x="1822176" y="4112394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Average Response Time in Minutes</a:t>
            </a:r>
            <a:endParaRPr lang="en-ID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11D35-25C9-2655-ADBE-A43C3CDB8450}"/>
              </a:ext>
            </a:extLst>
          </p:cNvPr>
          <p:cNvSpPr txBox="1"/>
          <p:nvPr/>
        </p:nvSpPr>
        <p:spPr>
          <a:xfrm>
            <a:off x="3177205" y="456820"/>
            <a:ext cx="4750906" cy="85129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Result so Far ..</a:t>
            </a:r>
            <a:endParaRPr lang="en-ID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A6E37-0DFB-2E4A-F309-E00F7E9F2701}"/>
              </a:ext>
            </a:extLst>
          </p:cNvPr>
          <p:cNvSpPr txBox="1"/>
          <p:nvPr/>
        </p:nvSpPr>
        <p:spPr>
          <a:xfrm>
            <a:off x="2680560" y="2618037"/>
            <a:ext cx="2366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5.45</a:t>
            </a:r>
            <a:endParaRPr lang="en-ID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D423E-3338-15FC-0D72-62D5604C7611}"/>
              </a:ext>
            </a:extLst>
          </p:cNvPr>
          <p:cNvSpPr txBox="1"/>
          <p:nvPr/>
        </p:nvSpPr>
        <p:spPr>
          <a:xfrm>
            <a:off x="1822176" y="5097018"/>
            <a:ext cx="8209720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Reduce response time by 4 Minutes and Improve SLA into 99%</a:t>
            </a:r>
            <a:endParaRPr lang="en-ID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F274D-6342-4115-F9B5-F97AED6D0533}"/>
              </a:ext>
            </a:extLst>
          </p:cNvPr>
          <p:cNvSpPr txBox="1"/>
          <p:nvPr/>
        </p:nvSpPr>
        <p:spPr>
          <a:xfrm>
            <a:off x="1447797" y="1240433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Now</a:t>
            </a:r>
            <a:endParaRPr lang="en-ID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99CDD-25EF-64E0-A2DB-1115AA59D9F9}"/>
              </a:ext>
            </a:extLst>
          </p:cNvPr>
          <p:cNvSpPr txBox="1"/>
          <p:nvPr/>
        </p:nvSpPr>
        <p:spPr>
          <a:xfrm>
            <a:off x="6320017" y="2651158"/>
            <a:ext cx="2311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99%</a:t>
            </a:r>
            <a:endParaRPr lang="en-ID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Graphic 5" descr="Arrow Right with solid fill">
            <a:extLst>
              <a:ext uri="{FF2B5EF4-FFF2-40B4-BE49-F238E27FC236}">
                <a16:creationId xmlns:a16="http://schemas.microsoft.com/office/drawing/2014/main" id="{15BD4C6E-FD8E-2F8A-9712-02D54508B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2762" y="2706767"/>
            <a:ext cx="1059791" cy="14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4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11D35-25C9-2655-ADBE-A43C3CDB8450}"/>
              </a:ext>
            </a:extLst>
          </p:cNvPr>
          <p:cNvSpPr txBox="1"/>
          <p:nvPr/>
        </p:nvSpPr>
        <p:spPr>
          <a:xfrm>
            <a:off x="3177205" y="456820"/>
            <a:ext cx="4750906" cy="85129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Our Next Journey</a:t>
            </a:r>
            <a:endParaRPr lang="en-ID" sz="4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E0B2C7-170C-FB58-A98F-1B53CFD7D016}"/>
              </a:ext>
            </a:extLst>
          </p:cNvPr>
          <p:cNvSpPr txBox="1">
            <a:spLocks/>
          </p:cNvSpPr>
          <p:nvPr/>
        </p:nvSpPr>
        <p:spPr>
          <a:xfrm>
            <a:off x="1532280" y="1708761"/>
            <a:ext cx="9591261" cy="1036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categories and subcategories ticket belong to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assignment group to assign for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9B5C3-63E4-3C16-E0D0-17B826F033CF}"/>
              </a:ext>
            </a:extLst>
          </p:cNvPr>
          <p:cNvSpPr/>
          <p:nvPr/>
        </p:nvSpPr>
        <p:spPr>
          <a:xfrm>
            <a:off x="1532280" y="2178655"/>
            <a:ext cx="9268242" cy="49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8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F6F605CB-E2CC-52F5-D1C1-97F9886C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5AECB-0DEE-3DCA-AF20-38E530218062}"/>
              </a:ext>
            </a:extLst>
          </p:cNvPr>
          <p:cNvSpPr txBox="1"/>
          <p:nvPr/>
        </p:nvSpPr>
        <p:spPr>
          <a:xfrm>
            <a:off x="1822176" y="5149239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Average Response Time in Minutes</a:t>
            </a:r>
            <a:endParaRPr lang="en-ID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11D35-25C9-2655-ADBE-A43C3CDB8450}"/>
              </a:ext>
            </a:extLst>
          </p:cNvPr>
          <p:cNvSpPr txBox="1"/>
          <p:nvPr/>
        </p:nvSpPr>
        <p:spPr>
          <a:xfrm>
            <a:off x="3177205" y="456820"/>
            <a:ext cx="4750906" cy="85129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Our Next Journey</a:t>
            </a:r>
            <a:endParaRPr lang="en-ID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A6E37-0DFB-2E4A-F309-E00F7E9F2701}"/>
              </a:ext>
            </a:extLst>
          </p:cNvPr>
          <p:cNvSpPr txBox="1"/>
          <p:nvPr/>
        </p:nvSpPr>
        <p:spPr>
          <a:xfrm>
            <a:off x="2390552" y="3469200"/>
            <a:ext cx="3259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&lt; 3.00</a:t>
            </a:r>
            <a:endParaRPr lang="en-ID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E0B2C7-170C-FB58-A98F-1B53CFD7D016}"/>
              </a:ext>
            </a:extLst>
          </p:cNvPr>
          <p:cNvSpPr txBox="1">
            <a:spLocks/>
          </p:cNvSpPr>
          <p:nvPr/>
        </p:nvSpPr>
        <p:spPr>
          <a:xfrm>
            <a:off x="1532280" y="1708761"/>
            <a:ext cx="9591261" cy="1036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categories and subcategories ticket belong to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Suggestion which assignment group to assign for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9B5C3-63E4-3C16-E0D0-17B826F033CF}"/>
              </a:ext>
            </a:extLst>
          </p:cNvPr>
          <p:cNvSpPr/>
          <p:nvPr/>
        </p:nvSpPr>
        <p:spPr>
          <a:xfrm>
            <a:off x="1532280" y="2178655"/>
            <a:ext cx="9268242" cy="49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650A0-86E8-A16E-4FEF-09AA58A6B6DC}"/>
              </a:ext>
            </a:extLst>
          </p:cNvPr>
          <p:cNvSpPr txBox="1"/>
          <p:nvPr/>
        </p:nvSpPr>
        <p:spPr>
          <a:xfrm>
            <a:off x="1447798" y="2800565"/>
            <a:ext cx="8209720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Future !!</a:t>
            </a:r>
            <a:endParaRPr lang="en-ID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C3FB4-0230-FC4C-03E6-D2C06E7A9738}"/>
              </a:ext>
            </a:extLst>
          </p:cNvPr>
          <p:cNvSpPr txBox="1"/>
          <p:nvPr/>
        </p:nvSpPr>
        <p:spPr>
          <a:xfrm>
            <a:off x="7547931" y="3499197"/>
            <a:ext cx="2935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100%</a:t>
            </a:r>
            <a:endParaRPr lang="en-ID" sz="9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B645D626-6344-4319-BE80-C555F9123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401" y="3546686"/>
            <a:ext cx="1059791" cy="14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is free Business Center powerpoint template is a good background fo ...">
            <a:extLst>
              <a:ext uri="{FF2B5EF4-FFF2-40B4-BE49-F238E27FC236}">
                <a16:creationId xmlns:a16="http://schemas.microsoft.com/office/drawing/2014/main" id="{D3141895-5CF2-C180-F7C3-C69916D1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D211B-29A7-2311-457A-BFB34C0478FB}"/>
              </a:ext>
            </a:extLst>
          </p:cNvPr>
          <p:cNvSpPr txBox="1"/>
          <p:nvPr/>
        </p:nvSpPr>
        <p:spPr>
          <a:xfrm>
            <a:off x="838200" y="1128494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Our Mission</a:t>
            </a:r>
            <a:endParaRPr lang="en-ID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91189-F62A-BB51-F3F4-386ADEA555A5}"/>
              </a:ext>
            </a:extLst>
          </p:cNvPr>
          <p:cNvSpPr txBox="1"/>
          <p:nvPr/>
        </p:nvSpPr>
        <p:spPr>
          <a:xfrm>
            <a:off x="838200" y="1856038"/>
            <a:ext cx="1035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Give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Satisfactory Response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for each new ticket in ServiceNow.</a:t>
            </a:r>
            <a:endParaRPr lang="en-ID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ADFDD-846D-1D9E-8FE0-D5C43DCCD3F9}"/>
              </a:ext>
            </a:extLst>
          </p:cNvPr>
          <p:cNvSpPr txBox="1"/>
          <p:nvPr/>
        </p:nvSpPr>
        <p:spPr>
          <a:xfrm>
            <a:off x="838200" y="3425181"/>
            <a:ext cx="1035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</a:rPr>
              <a:t>New ticket need to be </a:t>
            </a:r>
            <a:r>
              <a:rPr lang="en-US" sz="2400" b="1" dirty="0">
                <a:solidFill>
                  <a:srgbClr val="FF0000"/>
                </a:solidFill>
              </a:rPr>
              <a:t>responded</a:t>
            </a:r>
            <a:r>
              <a:rPr lang="en-US" sz="2400" dirty="0">
                <a:solidFill>
                  <a:srgbClr val="FF0000"/>
                </a:solidFill>
              </a:rPr>
              <a:t> within 10 minutes business hours. </a:t>
            </a:r>
            <a:endParaRPr lang="en-ID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CF94F-BF59-0002-106A-851A4099114E}"/>
              </a:ext>
            </a:extLst>
          </p:cNvPr>
          <p:cNvSpPr txBox="1"/>
          <p:nvPr/>
        </p:nvSpPr>
        <p:spPr>
          <a:xfrm>
            <a:off x="838200" y="5066164"/>
            <a:ext cx="1035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defined as assigning the categories and subcategories of the ticket and routing it into correct teams for resolutions.</a:t>
            </a:r>
          </a:p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ID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3374C-DC23-2A62-6149-44495DCD240E}"/>
              </a:ext>
            </a:extLst>
          </p:cNvPr>
          <p:cNvSpPr txBox="1"/>
          <p:nvPr/>
        </p:nvSpPr>
        <p:spPr>
          <a:xfrm>
            <a:off x="838200" y="2761536"/>
            <a:ext cx="265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Service Level</a:t>
            </a:r>
            <a:endParaRPr lang="en-ID" sz="3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30F35-CABC-1680-2459-ABEC7531E5EB}"/>
              </a:ext>
            </a:extLst>
          </p:cNvPr>
          <p:cNvSpPr txBox="1"/>
          <p:nvPr/>
        </p:nvSpPr>
        <p:spPr>
          <a:xfrm>
            <a:off x="838200" y="4347993"/>
            <a:ext cx="209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Definition</a:t>
            </a:r>
            <a:endParaRPr lang="en-ID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7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is free Business Center powerpoint template is a good background fo ...">
            <a:extLst>
              <a:ext uri="{FF2B5EF4-FFF2-40B4-BE49-F238E27FC236}">
                <a16:creationId xmlns:a16="http://schemas.microsoft.com/office/drawing/2014/main" id="{C4108057-1B6D-DCE7-36D0-4E1C3259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D211B-29A7-2311-457A-BFB34C0478FB}"/>
              </a:ext>
            </a:extLst>
          </p:cNvPr>
          <p:cNvSpPr txBox="1"/>
          <p:nvPr/>
        </p:nvSpPr>
        <p:spPr>
          <a:xfrm>
            <a:off x="838200" y="1128494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Our Mission</a:t>
            </a:r>
            <a:endParaRPr lang="en-ID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91189-F62A-BB51-F3F4-386ADEA555A5}"/>
              </a:ext>
            </a:extLst>
          </p:cNvPr>
          <p:cNvSpPr txBox="1"/>
          <p:nvPr/>
        </p:nvSpPr>
        <p:spPr>
          <a:xfrm>
            <a:off x="838200" y="1856038"/>
            <a:ext cx="1035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Give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Satisfactory Response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for each new ticket in ServiceNow.</a:t>
            </a:r>
            <a:endParaRPr lang="en-ID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ADFDD-846D-1D9E-8FE0-D5C43DCCD3F9}"/>
              </a:ext>
            </a:extLst>
          </p:cNvPr>
          <p:cNvSpPr txBox="1"/>
          <p:nvPr/>
        </p:nvSpPr>
        <p:spPr>
          <a:xfrm>
            <a:off x="838200" y="3425181"/>
            <a:ext cx="1035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 ticket need to be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responded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within 10 minutes business hours. </a:t>
            </a:r>
            <a:endParaRPr lang="en-ID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CF94F-BF59-0002-106A-851A4099114E}"/>
              </a:ext>
            </a:extLst>
          </p:cNvPr>
          <p:cNvSpPr txBox="1"/>
          <p:nvPr/>
        </p:nvSpPr>
        <p:spPr>
          <a:xfrm>
            <a:off x="838200" y="5066164"/>
            <a:ext cx="1035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Response</a:t>
            </a:r>
            <a:r>
              <a:rPr lang="en-US" sz="2400" dirty="0">
                <a:solidFill>
                  <a:srgbClr val="FF0000"/>
                </a:solidFill>
              </a:rPr>
              <a:t> defined as assigning the categories and subcategories of the ticket and routing it into correct teams for resolutions.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  </a:t>
            </a:r>
            <a:endParaRPr lang="en-ID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3374C-DC23-2A62-6149-44495DCD240E}"/>
              </a:ext>
            </a:extLst>
          </p:cNvPr>
          <p:cNvSpPr txBox="1"/>
          <p:nvPr/>
        </p:nvSpPr>
        <p:spPr>
          <a:xfrm>
            <a:off x="838200" y="2761536"/>
            <a:ext cx="265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Service Level</a:t>
            </a:r>
            <a:endParaRPr lang="en-ID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30F35-CABC-1680-2459-ABEC7531E5EB}"/>
              </a:ext>
            </a:extLst>
          </p:cNvPr>
          <p:cNvSpPr txBox="1"/>
          <p:nvPr/>
        </p:nvSpPr>
        <p:spPr>
          <a:xfrm>
            <a:off x="838200" y="4347993"/>
            <a:ext cx="209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Definition</a:t>
            </a:r>
            <a:endParaRPr lang="en-ID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2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8403-EA2D-CE37-6D2C-83F75B13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057F-0F03-28B0-7AC7-53B8A86E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146" name="Picture 2" descr="Powerpoint Presentation Backgrounds - Wallpaper Cave">
            <a:extLst>
              <a:ext uri="{FF2B5EF4-FFF2-40B4-BE49-F238E27FC236}">
                <a16:creationId xmlns:a16="http://schemas.microsoft.com/office/drawing/2014/main" id="{00DF5062-AC26-D705-1A4A-15E2FB5C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FF0618-D43A-433C-9413-B067D2896E90}"/>
              </a:ext>
            </a:extLst>
          </p:cNvPr>
          <p:cNvSpPr/>
          <p:nvPr/>
        </p:nvSpPr>
        <p:spPr>
          <a:xfrm>
            <a:off x="1669774" y="1658254"/>
            <a:ext cx="1775791" cy="17757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100%</a:t>
            </a:r>
            <a:endParaRPr lang="en-ID" sz="36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22F9D-1C0B-6576-B1C1-A100B5B50909}"/>
              </a:ext>
            </a:extLst>
          </p:cNvPr>
          <p:cNvSpPr txBox="1"/>
          <p:nvPr/>
        </p:nvSpPr>
        <p:spPr>
          <a:xfrm>
            <a:off x="3929567" y="2431634"/>
            <a:ext cx="659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  </a:t>
            </a:r>
            <a:endParaRPr lang="en-ID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D71D5-E232-BD78-F654-8EC9DD75E7FB}"/>
              </a:ext>
            </a:extLst>
          </p:cNvPr>
          <p:cNvSpPr txBox="1"/>
          <p:nvPr/>
        </p:nvSpPr>
        <p:spPr>
          <a:xfrm>
            <a:off x="3929567" y="1717834"/>
            <a:ext cx="489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Service Level Agreement</a:t>
            </a:r>
            <a:endParaRPr lang="en-ID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51FB8-7B73-5EB5-4D63-D428190FA507}"/>
              </a:ext>
            </a:extLst>
          </p:cNvPr>
          <p:cNvSpPr txBox="1"/>
          <p:nvPr/>
        </p:nvSpPr>
        <p:spPr>
          <a:xfrm>
            <a:off x="3929567" y="2555265"/>
            <a:ext cx="498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</a:rPr>
              <a:t>All the incoming ticket need to be responded within 10 minutes.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 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8403-EA2D-CE37-6D2C-83F75B13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Content Placeholder 5" descr="Close outline">
            <a:extLst>
              <a:ext uri="{FF2B5EF4-FFF2-40B4-BE49-F238E27FC236}">
                <a16:creationId xmlns:a16="http://schemas.microsoft.com/office/drawing/2014/main" id="{9496B9FE-0B1E-23B2-F0C1-89245BB7D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pic>
        <p:nvPicPr>
          <p:cNvPr id="6146" name="Picture 2" descr="Powerpoint Presentation Backgrounds - Wallpaper Cave">
            <a:extLst>
              <a:ext uri="{FF2B5EF4-FFF2-40B4-BE49-F238E27FC236}">
                <a16:creationId xmlns:a16="http://schemas.microsoft.com/office/drawing/2014/main" id="{00DF5062-AC26-D705-1A4A-15E2FB5C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FF0618-D43A-433C-9413-B067D2896E90}"/>
              </a:ext>
            </a:extLst>
          </p:cNvPr>
          <p:cNvSpPr/>
          <p:nvPr/>
        </p:nvSpPr>
        <p:spPr>
          <a:xfrm>
            <a:off x="1669774" y="1658254"/>
            <a:ext cx="1775791" cy="17757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100%</a:t>
            </a:r>
            <a:endParaRPr lang="en-ID" sz="36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22F9D-1C0B-6576-B1C1-A100B5B50909}"/>
              </a:ext>
            </a:extLst>
          </p:cNvPr>
          <p:cNvSpPr txBox="1"/>
          <p:nvPr/>
        </p:nvSpPr>
        <p:spPr>
          <a:xfrm>
            <a:off x="3929567" y="2431634"/>
            <a:ext cx="659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  </a:t>
            </a:r>
            <a:endParaRPr lang="en-ID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D71D5-E232-BD78-F654-8EC9DD75E7FB}"/>
              </a:ext>
            </a:extLst>
          </p:cNvPr>
          <p:cNvSpPr txBox="1"/>
          <p:nvPr/>
        </p:nvSpPr>
        <p:spPr>
          <a:xfrm>
            <a:off x="3929567" y="1717834"/>
            <a:ext cx="489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Service Level Agreement</a:t>
            </a:r>
            <a:endParaRPr lang="en-ID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51FB8-7B73-5EB5-4D63-D428190FA507}"/>
              </a:ext>
            </a:extLst>
          </p:cNvPr>
          <p:cNvSpPr txBox="1"/>
          <p:nvPr/>
        </p:nvSpPr>
        <p:spPr>
          <a:xfrm>
            <a:off x="3929567" y="2555265"/>
            <a:ext cx="498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</a:rPr>
              <a:t>All the incoming ticket need to be responded within 10 minutes.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 </a:t>
            </a:r>
            <a:endParaRPr lang="en-ID" sz="2400" dirty="0">
              <a:solidFill>
                <a:schemeClr val="bg1"/>
              </a:solidFill>
            </a:endParaRPr>
          </a:p>
        </p:txBody>
      </p:sp>
      <p:pic>
        <p:nvPicPr>
          <p:cNvPr id="11" name="Graphic 10" descr="Close outline">
            <a:extLst>
              <a:ext uri="{FF2B5EF4-FFF2-40B4-BE49-F238E27FC236}">
                <a16:creationId xmlns:a16="http://schemas.microsoft.com/office/drawing/2014/main" id="{89D3F50C-6127-FE95-5E3E-7652EA078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951" y="1736490"/>
            <a:ext cx="1674745" cy="1674745"/>
          </a:xfrm>
          <a:prstGeom prst="rect">
            <a:avLst/>
          </a:prstGeom>
        </p:spPr>
      </p:pic>
      <p:pic>
        <p:nvPicPr>
          <p:cNvPr id="12" name="Graphic 11" descr="Close outline">
            <a:extLst>
              <a:ext uri="{FF2B5EF4-FFF2-40B4-BE49-F238E27FC236}">
                <a16:creationId xmlns:a16="http://schemas.microsoft.com/office/drawing/2014/main" id="{6A5F8E18-B50D-CE23-771B-5DB4C261A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566" y="2529376"/>
            <a:ext cx="536417" cy="536417"/>
          </a:xfrm>
          <a:prstGeom prst="rect">
            <a:avLst/>
          </a:prstGeom>
        </p:spPr>
      </p:pic>
      <p:pic>
        <p:nvPicPr>
          <p:cNvPr id="3" name="Graphic 2" descr="Close outline">
            <a:extLst>
              <a:ext uri="{FF2B5EF4-FFF2-40B4-BE49-F238E27FC236}">
                <a16:creationId xmlns:a16="http://schemas.microsoft.com/office/drawing/2014/main" id="{7C5F6F43-0EBB-2F1F-ECC9-11BC0DBEC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4503" y="1728734"/>
            <a:ext cx="6592659" cy="740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4BE57-E339-01B3-EE28-E71FF345A4F5}"/>
              </a:ext>
            </a:extLst>
          </p:cNvPr>
          <p:cNvSpPr txBox="1"/>
          <p:nvPr/>
        </p:nvSpPr>
        <p:spPr>
          <a:xfrm>
            <a:off x="5324209" y="1313235"/>
            <a:ext cx="498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</a:rPr>
              <a:t>Did not Meet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 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0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8403-EA2D-CE37-6D2C-83F75B13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Content Placeholder 5" descr="Close outline">
            <a:extLst>
              <a:ext uri="{FF2B5EF4-FFF2-40B4-BE49-F238E27FC236}">
                <a16:creationId xmlns:a16="http://schemas.microsoft.com/office/drawing/2014/main" id="{9496B9FE-0B1E-23B2-F0C1-89245BB7D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pic>
        <p:nvPicPr>
          <p:cNvPr id="6146" name="Picture 2" descr="Powerpoint Presentation Backgrounds - Wallpaper Cave">
            <a:extLst>
              <a:ext uri="{FF2B5EF4-FFF2-40B4-BE49-F238E27FC236}">
                <a16:creationId xmlns:a16="http://schemas.microsoft.com/office/drawing/2014/main" id="{00DF5062-AC26-D705-1A4A-15E2FB5C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FF0618-D43A-433C-9413-B067D2896E90}"/>
              </a:ext>
            </a:extLst>
          </p:cNvPr>
          <p:cNvSpPr/>
          <p:nvPr/>
        </p:nvSpPr>
        <p:spPr>
          <a:xfrm>
            <a:off x="1669774" y="1658254"/>
            <a:ext cx="1775791" cy="177579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100%</a:t>
            </a:r>
            <a:endParaRPr lang="en-ID" sz="36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22F9D-1C0B-6576-B1C1-A100B5B50909}"/>
              </a:ext>
            </a:extLst>
          </p:cNvPr>
          <p:cNvSpPr txBox="1"/>
          <p:nvPr/>
        </p:nvSpPr>
        <p:spPr>
          <a:xfrm>
            <a:off x="3929567" y="2431634"/>
            <a:ext cx="659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  </a:t>
            </a:r>
            <a:endParaRPr lang="en-ID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D71D5-E232-BD78-F654-8EC9DD75E7FB}"/>
              </a:ext>
            </a:extLst>
          </p:cNvPr>
          <p:cNvSpPr txBox="1"/>
          <p:nvPr/>
        </p:nvSpPr>
        <p:spPr>
          <a:xfrm>
            <a:off x="3929567" y="1717834"/>
            <a:ext cx="489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Service Level Agreement</a:t>
            </a:r>
            <a:endParaRPr lang="en-ID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51FB8-7B73-5EB5-4D63-D428190FA507}"/>
              </a:ext>
            </a:extLst>
          </p:cNvPr>
          <p:cNvSpPr txBox="1"/>
          <p:nvPr/>
        </p:nvSpPr>
        <p:spPr>
          <a:xfrm>
            <a:off x="3929567" y="2555265"/>
            <a:ext cx="498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</a:rPr>
              <a:t>All the incoming ticket need to be responded within 10 minutes.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 </a:t>
            </a:r>
            <a:endParaRPr lang="en-ID" sz="2400" dirty="0">
              <a:solidFill>
                <a:schemeClr val="bg1"/>
              </a:solidFill>
            </a:endParaRPr>
          </a:p>
        </p:txBody>
      </p:sp>
      <p:pic>
        <p:nvPicPr>
          <p:cNvPr id="11" name="Graphic 10" descr="Close outline">
            <a:extLst>
              <a:ext uri="{FF2B5EF4-FFF2-40B4-BE49-F238E27FC236}">
                <a16:creationId xmlns:a16="http://schemas.microsoft.com/office/drawing/2014/main" id="{89D3F50C-6127-FE95-5E3E-7652EA078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951" y="1736490"/>
            <a:ext cx="1674745" cy="1674745"/>
          </a:xfrm>
          <a:prstGeom prst="rect">
            <a:avLst/>
          </a:prstGeom>
        </p:spPr>
      </p:pic>
      <p:pic>
        <p:nvPicPr>
          <p:cNvPr id="12" name="Graphic 11" descr="Close outline">
            <a:extLst>
              <a:ext uri="{FF2B5EF4-FFF2-40B4-BE49-F238E27FC236}">
                <a16:creationId xmlns:a16="http://schemas.microsoft.com/office/drawing/2014/main" id="{6A5F8E18-B50D-CE23-771B-5DB4C261A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566" y="2529376"/>
            <a:ext cx="536417" cy="536417"/>
          </a:xfrm>
          <a:prstGeom prst="rect">
            <a:avLst/>
          </a:prstGeom>
        </p:spPr>
      </p:pic>
      <p:pic>
        <p:nvPicPr>
          <p:cNvPr id="3" name="Graphic 2" descr="Close outline">
            <a:extLst>
              <a:ext uri="{FF2B5EF4-FFF2-40B4-BE49-F238E27FC236}">
                <a16:creationId xmlns:a16="http://schemas.microsoft.com/office/drawing/2014/main" id="{7C5F6F43-0EBB-2F1F-ECC9-11BC0DBEC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4503" y="1728734"/>
            <a:ext cx="6592659" cy="740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4BE57-E339-01B3-EE28-E71FF345A4F5}"/>
              </a:ext>
            </a:extLst>
          </p:cNvPr>
          <p:cNvSpPr txBox="1"/>
          <p:nvPr/>
        </p:nvSpPr>
        <p:spPr>
          <a:xfrm>
            <a:off x="5324209" y="1313235"/>
            <a:ext cx="498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</a:rPr>
              <a:t>Did not Meet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 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B0AED-0487-DE12-4310-07E1A83867C7}"/>
              </a:ext>
            </a:extLst>
          </p:cNvPr>
          <p:cNvSpPr txBox="1"/>
          <p:nvPr/>
        </p:nvSpPr>
        <p:spPr>
          <a:xfrm>
            <a:off x="2697115" y="4129253"/>
            <a:ext cx="6221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</a:rPr>
              <a:t>Current Level : 97%</a:t>
            </a:r>
            <a:endParaRPr lang="en-ID" sz="5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93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0F803412-259E-4DDC-25D2-5662D312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30A8B-08B0-EFE8-BDE1-78A782620745}"/>
              </a:ext>
            </a:extLst>
          </p:cNvPr>
          <p:cNvSpPr txBox="1"/>
          <p:nvPr/>
        </p:nvSpPr>
        <p:spPr>
          <a:xfrm>
            <a:off x="603387" y="4256930"/>
            <a:ext cx="363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 Main Categories &amp; 16 Subcategories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FD984-012B-368B-5BDF-069058DD50B3}"/>
              </a:ext>
            </a:extLst>
          </p:cNvPr>
          <p:cNvSpPr txBox="1"/>
          <p:nvPr/>
        </p:nvSpPr>
        <p:spPr>
          <a:xfrm>
            <a:off x="5229978" y="4256930"/>
            <a:ext cx="2680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Resolutions Teams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8910903-15D2-9BB3-3E7E-EAF26F9CC9C1}"/>
              </a:ext>
            </a:extLst>
          </p:cNvPr>
          <p:cNvSpPr/>
          <p:nvPr/>
        </p:nvSpPr>
        <p:spPr>
          <a:xfrm>
            <a:off x="2863629" y="2133600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16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4B17C72-B1E5-56CC-59B5-ED3B66F72F2B}"/>
              </a:ext>
            </a:extLst>
          </p:cNvPr>
          <p:cNvSpPr/>
          <p:nvPr/>
        </p:nvSpPr>
        <p:spPr>
          <a:xfrm>
            <a:off x="888999" y="2133599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5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8A611FD-AE4F-D0BA-E7FE-4CF970C072BA}"/>
              </a:ext>
            </a:extLst>
          </p:cNvPr>
          <p:cNvSpPr/>
          <p:nvPr/>
        </p:nvSpPr>
        <p:spPr>
          <a:xfrm>
            <a:off x="5857805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78</a:t>
            </a:r>
            <a:endParaRPr lang="en-ID" sz="5400" dirty="0">
              <a:solidFill>
                <a:srgbClr val="FF0000"/>
              </a:solidFill>
            </a:endParaRPr>
          </a:p>
        </p:txBody>
      </p:sp>
      <p:pic>
        <p:nvPicPr>
          <p:cNvPr id="7168" name="Graphic 7167" descr="Add with solid fill">
            <a:extLst>
              <a:ext uri="{FF2B5EF4-FFF2-40B4-BE49-F238E27FC236}">
                <a16:creationId xmlns:a16="http://schemas.microsoft.com/office/drawing/2014/main" id="{FFD3C7CE-E5C0-A219-4DDE-527A40773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678" y="2561634"/>
            <a:ext cx="583866" cy="583866"/>
          </a:xfrm>
          <a:prstGeom prst="rect">
            <a:avLst/>
          </a:prstGeom>
        </p:spPr>
      </p:pic>
      <p:sp>
        <p:nvSpPr>
          <p:cNvPr id="7171" name="Flowchart: Connector 7170">
            <a:extLst>
              <a:ext uri="{FF2B5EF4-FFF2-40B4-BE49-F238E27FC236}">
                <a16:creationId xmlns:a16="http://schemas.microsoft.com/office/drawing/2014/main" id="{0F9EB828-5A26-11B3-FFD3-146487876D4C}"/>
              </a:ext>
            </a:extLst>
          </p:cNvPr>
          <p:cNvSpPr/>
          <p:nvPr/>
        </p:nvSpPr>
        <p:spPr>
          <a:xfrm>
            <a:off x="9362203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9.1</a:t>
            </a:r>
            <a:endParaRPr lang="en-ID" sz="4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D371E-A735-5F94-DCA8-8C4F8DDD3A4A}"/>
              </a:ext>
            </a:extLst>
          </p:cNvPr>
          <p:cNvSpPr txBox="1"/>
          <p:nvPr/>
        </p:nvSpPr>
        <p:spPr>
          <a:xfrm>
            <a:off x="8554280" y="4256930"/>
            <a:ext cx="337930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Average Response Time in Minutes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599CB4-E65B-B121-F59B-A8221E9C663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3DE70-E2D2-4875-0A9F-07BACB739973}"/>
              </a:ext>
            </a:extLst>
          </p:cNvPr>
          <p:cNvSpPr txBox="1"/>
          <p:nvPr/>
        </p:nvSpPr>
        <p:spPr>
          <a:xfrm>
            <a:off x="3183931" y="406906"/>
            <a:ext cx="6221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</a:rPr>
              <a:t>Technical Overview</a:t>
            </a:r>
            <a:endParaRPr lang="en-ID" sz="5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5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ool Background Images : Cool backgrounds | Boing Boing / African woman ...">
            <a:extLst>
              <a:ext uri="{FF2B5EF4-FFF2-40B4-BE49-F238E27FC236}">
                <a16:creationId xmlns:a16="http://schemas.microsoft.com/office/drawing/2014/main" id="{0F803412-259E-4DDC-25D2-5662D312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30A8B-08B0-EFE8-BDE1-78A782620745}"/>
              </a:ext>
            </a:extLst>
          </p:cNvPr>
          <p:cNvSpPr txBox="1"/>
          <p:nvPr/>
        </p:nvSpPr>
        <p:spPr>
          <a:xfrm>
            <a:off x="603387" y="4256930"/>
            <a:ext cx="363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 Main Categories &amp; 16 Subcategories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FD984-012B-368B-5BDF-069058DD50B3}"/>
              </a:ext>
            </a:extLst>
          </p:cNvPr>
          <p:cNvSpPr txBox="1"/>
          <p:nvPr/>
        </p:nvSpPr>
        <p:spPr>
          <a:xfrm>
            <a:off x="5229978" y="4256930"/>
            <a:ext cx="2680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Resolutions Teams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8910903-15D2-9BB3-3E7E-EAF26F9CC9C1}"/>
              </a:ext>
            </a:extLst>
          </p:cNvPr>
          <p:cNvSpPr/>
          <p:nvPr/>
        </p:nvSpPr>
        <p:spPr>
          <a:xfrm>
            <a:off x="2863629" y="2133600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16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4B17C72-B1E5-56CC-59B5-ED3B66F72F2B}"/>
              </a:ext>
            </a:extLst>
          </p:cNvPr>
          <p:cNvSpPr/>
          <p:nvPr/>
        </p:nvSpPr>
        <p:spPr>
          <a:xfrm>
            <a:off x="888999" y="2133599"/>
            <a:ext cx="1424594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5</a:t>
            </a:r>
            <a:endParaRPr lang="en-ID" sz="5400" dirty="0">
              <a:solidFill>
                <a:srgbClr val="FF000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8A611FD-AE4F-D0BA-E7FE-4CF970C072BA}"/>
              </a:ext>
            </a:extLst>
          </p:cNvPr>
          <p:cNvSpPr/>
          <p:nvPr/>
        </p:nvSpPr>
        <p:spPr>
          <a:xfrm>
            <a:off x="5857805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78</a:t>
            </a:r>
            <a:endParaRPr lang="en-ID" sz="5400" dirty="0">
              <a:solidFill>
                <a:srgbClr val="FF0000"/>
              </a:solidFill>
            </a:endParaRPr>
          </a:p>
        </p:txBody>
      </p:sp>
      <p:pic>
        <p:nvPicPr>
          <p:cNvPr id="7168" name="Graphic 7167" descr="Add with solid fill">
            <a:extLst>
              <a:ext uri="{FF2B5EF4-FFF2-40B4-BE49-F238E27FC236}">
                <a16:creationId xmlns:a16="http://schemas.microsoft.com/office/drawing/2014/main" id="{FFD3C7CE-E5C0-A219-4DDE-527A40773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678" y="2561634"/>
            <a:ext cx="583866" cy="583866"/>
          </a:xfrm>
          <a:prstGeom prst="rect">
            <a:avLst/>
          </a:prstGeom>
        </p:spPr>
      </p:pic>
      <p:sp>
        <p:nvSpPr>
          <p:cNvPr id="7171" name="Flowchart: Connector 7170">
            <a:extLst>
              <a:ext uri="{FF2B5EF4-FFF2-40B4-BE49-F238E27FC236}">
                <a16:creationId xmlns:a16="http://schemas.microsoft.com/office/drawing/2014/main" id="{0F9EB828-5A26-11B3-FFD3-146487876D4C}"/>
              </a:ext>
            </a:extLst>
          </p:cNvPr>
          <p:cNvSpPr/>
          <p:nvPr/>
        </p:nvSpPr>
        <p:spPr>
          <a:xfrm>
            <a:off x="9362203" y="2133598"/>
            <a:ext cx="1424596" cy="143993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9.1</a:t>
            </a:r>
            <a:endParaRPr lang="en-ID" sz="4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84C94-C598-82EF-A4D2-3AEFB3D35136}"/>
              </a:ext>
            </a:extLst>
          </p:cNvPr>
          <p:cNvSpPr txBox="1"/>
          <p:nvPr/>
        </p:nvSpPr>
        <p:spPr>
          <a:xfrm>
            <a:off x="3183931" y="406906"/>
            <a:ext cx="6221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</a:rPr>
              <a:t>Technical Overview</a:t>
            </a:r>
            <a:endParaRPr lang="en-ID" sz="5400" b="1" u="sng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1F987-BF70-F825-CD4B-65E665745A77}"/>
              </a:ext>
            </a:extLst>
          </p:cNvPr>
          <p:cNvSpPr txBox="1"/>
          <p:nvPr/>
        </p:nvSpPr>
        <p:spPr>
          <a:xfrm>
            <a:off x="8554280" y="4256930"/>
            <a:ext cx="3379305" cy="119181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Average Response Time in Minutes</a:t>
            </a:r>
            <a:endParaRPr lang="en-ID" sz="3200" b="1" dirty="0">
              <a:solidFill>
                <a:srgbClr val="FF0000"/>
              </a:solidFill>
            </a:endParaRPr>
          </a:p>
        </p:txBody>
      </p:sp>
      <p:sp>
        <p:nvSpPr>
          <p:cNvPr id="7173" name="Rectangle 7172">
            <a:extLst>
              <a:ext uri="{FF2B5EF4-FFF2-40B4-BE49-F238E27FC236}">
                <a16:creationId xmlns:a16="http://schemas.microsoft.com/office/drawing/2014/main" id="{55FE4EA0-B89B-AF2D-8CB2-98F226ADCD78}"/>
              </a:ext>
            </a:extLst>
          </p:cNvPr>
          <p:cNvSpPr/>
          <p:nvPr/>
        </p:nvSpPr>
        <p:spPr>
          <a:xfrm>
            <a:off x="4784518" y="0"/>
            <a:ext cx="7407481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836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558</Words>
  <Application>Microsoft Office PowerPoint</Application>
  <PresentationFormat>Widescreen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Fajara Kurniawan Nasrullah Hariyadi</dc:creator>
  <cp:lastModifiedBy>Fajara Kurniawan Nasrullah Hariyadi</cp:lastModifiedBy>
  <cp:revision>6</cp:revision>
  <dcterms:created xsi:type="dcterms:W3CDTF">2023-01-04T14:59:03Z</dcterms:created>
  <dcterms:modified xsi:type="dcterms:W3CDTF">2023-01-07T03:23:11Z</dcterms:modified>
</cp:coreProperties>
</file>